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Attribution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>
            <a:spLocks noGrp="1"/>
          </p:cNvSpPr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Image"/>
          <p:cNvSpPr>
            <a:spLocks noGrp="1"/>
          </p:cNvSpPr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Image"/>
          <p:cNvSpPr>
            <a:spLocks noGrp="1"/>
          </p:cNvSpPr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>
            <a:spLocks noGrp="1"/>
          </p:cNvSpPr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>
            <a:spLocks noGrp="1"/>
          </p:cNvSpPr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635000" y="9443335"/>
            <a:ext cx="23114000" cy="63502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9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>
            <a:spLocks noGrp="1"/>
          </p:cNvSpPr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0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2000" spc="-239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7919" spc="-7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Slide Subtitle</a:t>
            </a:r>
          </a:p>
        </p:txBody>
      </p:sp>
      <p:sp>
        <p:nvSpPr>
          <p:cNvPr id="72" name="683033896_1440x1778.jpg"/>
          <p:cNvSpPr>
            <a:spLocks noGrp="1"/>
          </p:cNvSpPr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accent3">
            <a:hueOff val="513816"/>
            <a:satOff val="9467"/>
            <a:lumOff val="1748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Section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2000" spc="-239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z="2800" spc="2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am-1 Aug 1st. 20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Team-1 Aug 1st. 2020</a:t>
            </a:r>
          </a:p>
        </p:txBody>
      </p:sp>
      <p:sp>
        <p:nvSpPr>
          <p:cNvPr id="173" name="User Manua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Manual</a:t>
            </a:r>
          </a:p>
        </p:txBody>
      </p:sp>
      <p:sp>
        <p:nvSpPr>
          <p:cNvPr id="174" name="Student Course Registration Applic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 Course Registration Application</a:t>
            </a:r>
          </a:p>
        </p:txBody>
      </p:sp>
      <p:sp>
        <p:nvSpPr>
          <p:cNvPr id="3" name="Description: This web app will serve as a course registration platform for students.…">
            <a:extLst>
              <a:ext uri="{FF2B5EF4-FFF2-40B4-BE49-F238E27FC236}">
                <a16:creationId xmlns:a16="http://schemas.microsoft.com/office/drawing/2014/main" id="{4962E002-97F4-46AB-9E37-F1A9EDE6813A}"/>
              </a:ext>
            </a:extLst>
          </p:cNvPr>
          <p:cNvSpPr txBox="1"/>
          <p:nvPr/>
        </p:nvSpPr>
        <p:spPr>
          <a:xfrm>
            <a:off x="457200" y="3634459"/>
            <a:ext cx="20956189" cy="356879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CA" dirty="0"/>
              <a:t>Description: This web app will serve as a course registration platform for students. 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CA" dirty="0"/>
              <a:t>Web App developers: Fernando Maia, </a:t>
            </a:r>
            <a:r>
              <a:rPr lang="en-CA" dirty="0" err="1"/>
              <a:t>Qiuming</a:t>
            </a:r>
            <a:r>
              <a:rPr lang="en-CA" dirty="0"/>
              <a:t> Wei, Joel Giladi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CA" dirty="0"/>
              <a:t>Professor: Bambang </a:t>
            </a:r>
            <a:r>
              <a:rPr lang="en-CA" dirty="0" err="1"/>
              <a:t>Sarif</a:t>
            </a:r>
            <a:endParaRPr lang="en-CA" dirty="0"/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CA" dirty="0"/>
              <a:t>Course: CSIS-3280-002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ain user flow cha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Main user flow chart</a:t>
            </a:r>
          </a:p>
        </p:txBody>
      </p:sp>
      <p:sp>
        <p:nvSpPr>
          <p:cNvPr id="177" name="Agenda Topic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9" name="Our database consists of five entities,  but our fully implemented CRUD are only for students, student_courses and tuition"/>
          <p:cNvSpPr txBox="1"/>
          <p:nvPr/>
        </p:nvSpPr>
        <p:spPr>
          <a:xfrm>
            <a:off x="13927790" y="4209589"/>
            <a:ext cx="952616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1" spc="119">
                <a:solidFill>
                  <a:schemeClr val="accent4"/>
                </a:solidFill>
              </a:defRPr>
            </a:lvl1pPr>
          </a:lstStyle>
          <a:p>
            <a:r>
              <a:rPr dirty="0"/>
              <a:t>Our database consists of </a:t>
            </a:r>
            <a:r>
              <a:rPr lang="en-US" dirty="0"/>
              <a:t>six</a:t>
            </a:r>
            <a:r>
              <a:rPr dirty="0"/>
              <a:t> entities, </a:t>
            </a:r>
            <a:r>
              <a:rPr lang="en-US" dirty="0"/>
              <a:t>full CRUD operations work on</a:t>
            </a:r>
            <a:r>
              <a:rPr dirty="0"/>
              <a:t> students, </a:t>
            </a:r>
            <a:r>
              <a:rPr dirty="0" err="1"/>
              <a:t>student_courses</a:t>
            </a:r>
            <a:r>
              <a:rPr dirty="0"/>
              <a:t> and tuition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80" name="Student_Courses…"/>
          <p:cNvSpPr txBox="1"/>
          <p:nvPr/>
        </p:nvSpPr>
        <p:spPr>
          <a:xfrm>
            <a:off x="14074940" y="7385652"/>
            <a:ext cx="3650038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dirty="0" err="1"/>
              <a:t>Student_Courses</a:t>
            </a:r>
            <a:endParaRPr dirty="0"/>
          </a:p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dirty="0"/>
              <a:t>Students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dirty="0"/>
              <a:t>Tuition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dirty="0"/>
              <a:t>Courses (read-only)</a:t>
            </a:r>
          </a:p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dirty="0"/>
              <a:t>Instructors (read-only)</a:t>
            </a:r>
            <a:endParaRPr lang="en-US" dirty="0"/>
          </a:p>
          <a:p>
            <a:pPr marL="228600" indent="-228600" algn="l">
              <a:buClr>
                <a:schemeClr val="accent4"/>
              </a:buClr>
              <a:buSzPct val="100000"/>
              <a:buAutoNum type="arabicPeriod"/>
              <a:defRPr>
                <a:solidFill>
                  <a:schemeClr val="accent4"/>
                </a:solidFill>
              </a:defRPr>
            </a:pPr>
            <a:r>
              <a:rPr lang="en-US" dirty="0"/>
              <a:t>Users (read-only)</a:t>
            </a:r>
            <a:endParaRPr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AEEC63F-BA46-449E-BD54-7BFB8552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1" y="3445329"/>
            <a:ext cx="13235460" cy="91314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str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Installation procedure</a:t>
            </a:r>
            <a:endParaRPr dirty="0"/>
          </a:p>
        </p:txBody>
      </p:sp>
      <p:sp>
        <p:nvSpPr>
          <p:cNvPr id="183" name="Description: This web app will serve as a course registration platform for students.…"/>
          <p:cNvSpPr txBox="1"/>
          <p:nvPr/>
        </p:nvSpPr>
        <p:spPr>
          <a:xfrm>
            <a:off x="575641" y="2345956"/>
            <a:ext cx="20956189" cy="316253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dirty="0"/>
              <a:t>In order to launch the web app, </a:t>
            </a:r>
            <a:r>
              <a:rPr lang="en-US" dirty="0"/>
              <a:t>extract the “Team1.zip” folder into your apache web server directory. You may use an alias, but we recommend using a virtual host.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US" dirty="0"/>
              <a:t>O</a:t>
            </a:r>
            <a:r>
              <a:rPr dirty="0"/>
              <a:t>pen Team1.php</a:t>
            </a:r>
            <a:r>
              <a:rPr lang="en-US" dirty="0"/>
              <a:t>. You will see a database installation page that will ask for your connection parameters. For most users, entering Host: “localhost”, Port: “3308”, Username: “root” and no password should suffice.</a:t>
            </a:r>
            <a:endParaRPr dirty="0"/>
          </a:p>
        </p:txBody>
      </p:sp>
      <p:sp>
        <p:nvSpPr>
          <p:cNvPr id="4" name="Instructions">
            <a:extLst>
              <a:ext uri="{FF2B5EF4-FFF2-40B4-BE49-F238E27FC236}">
                <a16:creationId xmlns:a16="http://schemas.microsoft.com/office/drawing/2014/main" id="{FC22709C-5EB9-4922-AF61-403C03A4280E}"/>
              </a:ext>
            </a:extLst>
          </p:cNvPr>
          <p:cNvSpPr txBox="1">
            <a:spLocks/>
          </p:cNvSpPr>
          <p:nvPr/>
        </p:nvSpPr>
        <p:spPr>
          <a:xfrm>
            <a:off x="571499" y="848424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0" marR="0" indent="4572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0" marR="0" indent="9144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0" marR="0" indent="13716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0" marR="0" indent="18288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5pPr>
            <a:lvl6pPr marL="0" marR="0" indent="22860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6pPr>
            <a:lvl7pPr marL="0" marR="0" indent="27432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7pPr>
            <a:lvl8pPr marL="0" marR="0" indent="32004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8pPr>
            <a:lvl9pPr marL="0" marR="0" indent="36576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7" name="Instructions">
            <a:extLst>
              <a:ext uri="{FF2B5EF4-FFF2-40B4-BE49-F238E27FC236}">
                <a16:creationId xmlns:a16="http://schemas.microsoft.com/office/drawing/2014/main" id="{B2B6A688-1FA4-4559-B024-2A008DF5B042}"/>
              </a:ext>
            </a:extLst>
          </p:cNvPr>
          <p:cNvSpPr txBox="1">
            <a:spLocks/>
          </p:cNvSpPr>
          <p:nvPr/>
        </p:nvSpPr>
        <p:spPr>
          <a:xfrm>
            <a:off x="571499" y="6111091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0" marR="0" indent="4572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0" marR="0" indent="9144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0" marR="0" indent="13716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0" marR="0" indent="18288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5pPr>
            <a:lvl6pPr marL="0" marR="0" indent="22860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6pPr>
            <a:lvl7pPr marL="0" marR="0" indent="27432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7pPr>
            <a:lvl8pPr marL="0" marR="0" indent="32004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8pPr>
            <a:lvl9pPr marL="0" marR="0" indent="3657600" algn="l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-79" baseline="0">
                <a:solidFill>
                  <a:schemeClr val="accent4"/>
                </a:solidFill>
                <a:uFillTx/>
                <a:latin typeface="Founders Grotesk"/>
                <a:ea typeface="Founders Grotesk"/>
                <a:cs typeface="Founders Grotesk"/>
                <a:sym typeface="Founders Grotesk"/>
              </a:defRPr>
            </a:lvl9pPr>
          </a:lstStyle>
          <a:p>
            <a:pPr hangingPunct="1"/>
            <a:r>
              <a:rPr lang="en-US" dirty="0"/>
              <a:t>Instructions</a:t>
            </a:r>
          </a:p>
        </p:txBody>
      </p:sp>
      <p:sp>
        <p:nvSpPr>
          <p:cNvPr id="3" name="Description: This web app will serve as a course registration platform for students.…">
            <a:extLst>
              <a:ext uri="{FF2B5EF4-FFF2-40B4-BE49-F238E27FC236}">
                <a16:creationId xmlns:a16="http://schemas.microsoft.com/office/drawing/2014/main" id="{8F651C33-C673-42D9-9683-EBE174C148E8}"/>
              </a:ext>
            </a:extLst>
          </p:cNvPr>
          <p:cNvSpPr txBox="1"/>
          <p:nvPr/>
        </p:nvSpPr>
        <p:spPr>
          <a:xfrm>
            <a:off x="575641" y="7408792"/>
            <a:ext cx="20956189" cy="408586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US" dirty="0"/>
              <a:t>Once the database is set up, a student may enter their username and password in order to log in.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US" dirty="0"/>
              <a:t>(Our current database contains 4 students. See next slide)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US" dirty="0"/>
              <a:t>Once logged in, a student may view course information, register for a selected course, drop a course, and view/pay for tuition. </a:t>
            </a:r>
          </a:p>
          <a:p>
            <a:pPr algn="l" defTabSz="825500">
              <a:lnSpc>
                <a:spcPct val="80000"/>
              </a:lnSpc>
              <a:spcBef>
                <a:spcPts val="3600"/>
              </a:spcBef>
              <a:tabLst/>
              <a:defRPr sz="4200" spc="-42">
                <a:solidFill>
                  <a:srgbClr val="000000"/>
                </a:solidFill>
              </a:defRPr>
            </a:pPr>
            <a:r>
              <a:rPr lang="en-US" dirty="0"/>
              <a:t>On the top right, there is a log out button that will sign the user out.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etting Started"/>
          <p:cNvSpPr txBox="1">
            <a:spLocks noGrp="1"/>
          </p:cNvSpPr>
          <p:nvPr>
            <p:ph type="title"/>
          </p:nvPr>
        </p:nvSpPr>
        <p:spPr>
          <a:xfrm>
            <a:off x="571500" y="711300"/>
            <a:ext cx="23241000" cy="1951019"/>
          </a:xfrm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  <p:pic>
        <p:nvPicPr>
          <p:cNvPr id="186" name="setup screenshot1.png" descr="setup screenshot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3732" y="2190883"/>
            <a:ext cx="9001019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in screenshot.png" descr="login screensh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218" y="2190883"/>
            <a:ext cx="8974283" cy="53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gout Screenshot.png" descr="Logout Screensh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130" y="7985386"/>
            <a:ext cx="8762363" cy="527412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2. Built-in User/PIN:…"/>
          <p:cNvSpPr txBox="1"/>
          <p:nvPr/>
        </p:nvSpPr>
        <p:spPr>
          <a:xfrm>
            <a:off x="18887138" y="2987993"/>
            <a:ext cx="2862835" cy="275945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z="2000" spc="-19">
                <a:solidFill>
                  <a:srgbClr val="000000"/>
                </a:solidFill>
              </a:defRPr>
            </a:pPr>
            <a:r>
              <a:t>2. Built-in User/PIN: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z="2000" spc="-19">
                <a:solidFill>
                  <a:srgbClr val="000000"/>
                </a:solidFill>
              </a:defRPr>
            </a:pPr>
            <a:r>
              <a:t>300000000/Password0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z="2000" spc="-19">
                <a:solidFill>
                  <a:srgbClr val="000000"/>
                </a:solidFill>
              </a:defRPr>
            </a:pPr>
            <a:r>
              <a:t>300000001/Password1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z="2000" spc="-19">
                <a:solidFill>
                  <a:srgbClr val="000000"/>
                </a:solidFill>
              </a:defRPr>
            </a:pPr>
            <a:r>
              <a:t>300000002/Password2</a:t>
            </a:r>
          </a:p>
          <a:p>
            <a:pPr algn="l" defTabSz="825500">
              <a:lnSpc>
                <a:spcPct val="40000"/>
              </a:lnSpc>
              <a:spcBef>
                <a:spcPts val="3600"/>
              </a:spcBef>
              <a:tabLst/>
              <a:defRPr sz="2000" spc="-19">
                <a:solidFill>
                  <a:srgbClr val="000000"/>
                </a:solidFill>
              </a:defRPr>
            </a:pPr>
            <a:r>
              <a:t>300000003/Password3</a:t>
            </a:r>
          </a:p>
        </p:txBody>
      </p:sp>
      <p:pic>
        <p:nvPicPr>
          <p:cNvPr id="190" name="register screenshot.png" descr="register screensh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920" y="7985386"/>
            <a:ext cx="8851683" cy="5274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kumimoji="0" sz="2600" b="0" i="0" u="none" strike="noStrike" cap="none" spc="78" normalizeH="0" baseline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kumimoji="0" sz="2600" b="0" i="0" u="none" strike="noStrike" cap="none" spc="78" normalizeH="0" baseline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Custom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Founders Grotesk</vt:lpstr>
      <vt:lpstr>Founders Grotesk Condensed</vt:lpstr>
      <vt:lpstr>Founders Grotesk Light</vt:lpstr>
      <vt:lpstr>Founders Grotesk Semibold</vt:lpstr>
      <vt:lpstr>Founders Grotesk Text</vt:lpstr>
      <vt:lpstr>Helvetica Neue</vt:lpstr>
      <vt:lpstr>28_Academy</vt:lpstr>
      <vt:lpstr>User Manual</vt:lpstr>
      <vt:lpstr>Main user flow chart</vt:lpstr>
      <vt:lpstr>Installation procedure</vt:lpstr>
      <vt:lpstr>Getting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Manual</dc:title>
  <cp:lastModifiedBy>Joel Giladi</cp:lastModifiedBy>
  <cp:revision>1</cp:revision>
  <dcterms:modified xsi:type="dcterms:W3CDTF">2020-08-01T04:55:09Z</dcterms:modified>
</cp:coreProperties>
</file>